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3" r:id="rId2"/>
    <p:sldId id="285" r:id="rId3"/>
    <p:sldId id="287" r:id="rId4"/>
    <p:sldId id="286" r:id="rId5"/>
    <p:sldId id="278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schnitt ohne Titel" id="{3BBCA339-3884-423F-B760-113A2DBE458B}">
          <p14:sldIdLst>
            <p14:sldId id="283"/>
            <p14:sldId id="285"/>
            <p14:sldId id="287"/>
            <p14:sldId id="286"/>
            <p14:sldId id="278"/>
            <p14:sldId id="261"/>
            <p14:sldId id="262"/>
            <p14:sldId id="263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64" autoAdjust="0"/>
    <p:restoredTop sz="94676" autoAdjust="0"/>
  </p:normalViewPr>
  <p:slideViewPr>
    <p:cSldViewPr>
      <p:cViewPr varScale="1">
        <p:scale>
          <a:sx n="74" d="100"/>
          <a:sy n="74" d="100"/>
        </p:scale>
        <p:origin x="10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0C2DC-FDF8-468A-A3C7-8DAF5FA24955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D0796-1849-4397-ABA8-E8C96DB9F2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263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0796-1849-4397-ABA8-E8C96DB9F22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551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0796-1849-4397-ABA8-E8C96DB9F22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3551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510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81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729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573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006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900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882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54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993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37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8085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02EE4-C88C-449B-AC0D-A59C230B2EF3}" type="datetimeFigureOut">
              <a:rPr lang="de-DE" smtClean="0"/>
              <a:t>04.01.2019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51FFC-64D9-4B7A-972B-6BE909C1E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12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latin typeface="Arial Black" panose="020B0A04020102020204" pitchFamily="34" charset="0"/>
              </a:rPr>
              <a:t>Schulprofilschwerpunkte:</a:t>
            </a:r>
            <a:endParaRPr lang="de-DE" sz="4000" dirty="0">
              <a:latin typeface="Arial Black" panose="020B0A040201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b="1" dirty="0" smtClean="0">
                <a:solidFill>
                  <a:srgbClr val="002060"/>
                </a:solidFill>
              </a:rPr>
              <a:t>Ο</a:t>
            </a:r>
            <a:r>
              <a:rPr lang="de-DE" b="1" dirty="0" smtClean="0">
                <a:solidFill>
                  <a:srgbClr val="002060"/>
                </a:solidFill>
              </a:rPr>
              <a:t>  Ganzheitlicher Zugang </a:t>
            </a:r>
          </a:p>
          <a:p>
            <a:pPr marL="0" indent="0">
              <a:buNone/>
            </a:pPr>
            <a:r>
              <a:rPr lang="de-DE" b="1" dirty="0" smtClean="0"/>
              <a:t>     </a:t>
            </a:r>
            <a:r>
              <a:rPr lang="de-DE" b="1" dirty="0" smtClean="0">
                <a:solidFill>
                  <a:srgbClr val="002060"/>
                </a:solidFill>
              </a:rPr>
              <a:t>zum Kind ???</a:t>
            </a:r>
          </a:p>
          <a:p>
            <a:pPr marL="0" indent="0">
              <a:buNone/>
            </a:pPr>
            <a:r>
              <a:rPr lang="de-DE" b="1" dirty="0" smtClean="0">
                <a:solidFill>
                  <a:srgbClr val="00B050"/>
                </a:solidFill>
              </a:rPr>
              <a:t>Ο  Werteerziehung</a:t>
            </a:r>
          </a:p>
          <a:p>
            <a:pPr marL="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Ο</a:t>
            </a:r>
            <a:r>
              <a:rPr lang="de-DE" b="1" dirty="0" smtClean="0">
                <a:solidFill>
                  <a:srgbClr val="FF0000"/>
                </a:solidFill>
              </a:rPr>
              <a:t> „Selbständiges Lernen“</a:t>
            </a: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Ο</a:t>
            </a:r>
            <a:r>
              <a:rPr lang="de-DE" dirty="0" smtClean="0">
                <a:solidFill>
                  <a:srgbClr val="FF0000"/>
                </a:solidFill>
              </a:rPr>
              <a:t>  Lernen der Schlüsselqualifikationen und </a:t>
            </a:r>
          </a:p>
          <a:p>
            <a:pPr marL="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     überfachlichen  Kompetenzen </a:t>
            </a: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Ο</a:t>
            </a:r>
            <a:r>
              <a:rPr lang="de-DE" dirty="0" smtClean="0">
                <a:solidFill>
                  <a:srgbClr val="FF0000"/>
                </a:solidFill>
              </a:rPr>
              <a:t>  Höchstmaß an Lernen in binnendifferenzierten </a:t>
            </a:r>
            <a:r>
              <a:rPr lang="de-DE" dirty="0">
                <a:solidFill>
                  <a:srgbClr val="FF0000"/>
                </a:solidFill>
              </a:rPr>
              <a:t> </a:t>
            </a: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     Unterrichtsformen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5" name="Bild 3" descr="http://www.fledermausschule-laufenselden.de/content/ueber_uns/schulprogramm/images/kind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07824"/>
            <a:ext cx="1944216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468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Lernräume im Gebäude </a:t>
            </a:r>
            <a:br>
              <a:rPr lang="de-DE" sz="3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de-DE" sz="3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innen und außen</a:t>
            </a:r>
            <a:r>
              <a:rPr lang="de-DE" sz="3200" b="1" dirty="0" smtClean="0">
                <a:solidFill>
                  <a:srgbClr val="002060"/>
                </a:solidFill>
              </a:rPr>
              <a:t>:</a:t>
            </a:r>
            <a:endParaRPr lang="de-DE" sz="3200" b="1" dirty="0">
              <a:solidFill>
                <a:srgbClr val="002060"/>
              </a:solidFill>
            </a:endParaRPr>
          </a:p>
        </p:txBody>
      </p:sp>
      <p:pic>
        <p:nvPicPr>
          <p:cNvPr id="4" name="Bild 2" descr="http://www.fledermausschule-laufenselden.de/content/ueber_uns/schulprogramm/images/haus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47184"/>
            <a:ext cx="7128792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180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Lernräume</a:t>
            </a:r>
            <a:r>
              <a:rPr lang="de-DE" sz="3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in Zeit und Didaktik:</a:t>
            </a:r>
            <a:endParaRPr lang="de-DE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dirty="0" smtClean="0"/>
              <a:t>                                     </a:t>
            </a:r>
            <a:r>
              <a:rPr lang="de-DE" sz="5200" b="1" i="1" dirty="0" smtClean="0">
                <a:solidFill>
                  <a:srgbClr val="FF0000"/>
                </a:solidFill>
                <a:latin typeface="Cooper Black" panose="0208090404030B020404" pitchFamily="18" charset="0"/>
              </a:rPr>
              <a:t>Plan – Zeit:</a:t>
            </a:r>
          </a:p>
          <a:p>
            <a:r>
              <a:rPr lang="de-DE" dirty="0" smtClean="0"/>
              <a:t>- Pflichtpensum </a:t>
            </a:r>
          </a:p>
          <a:p>
            <a:r>
              <a:rPr lang="de-DE" dirty="0" smtClean="0"/>
              <a:t>- Freie Auswahl aus Werkstätten und   </a:t>
            </a:r>
          </a:p>
          <a:p>
            <a:pPr marL="0" indent="0">
              <a:buNone/>
            </a:pPr>
            <a:r>
              <a:rPr lang="de-DE" dirty="0" smtClean="0"/>
              <a:t>       verschiedenen Fachangeboten in Systemräumen im Haus</a:t>
            </a:r>
          </a:p>
          <a:p>
            <a:r>
              <a:rPr lang="de-DE" dirty="0" smtClean="0"/>
              <a:t>- Kleingruppe</a:t>
            </a:r>
          </a:p>
          <a:p>
            <a:pPr marL="0" indent="0">
              <a:buNone/>
            </a:pPr>
            <a:r>
              <a:rPr lang="de-DE" b="1" dirty="0" smtClean="0"/>
              <a:t>Grundlagen: </a:t>
            </a:r>
            <a:r>
              <a:rPr lang="de-DE" dirty="0" smtClean="0"/>
              <a:t>- systemverbindliche </a:t>
            </a:r>
            <a:r>
              <a:rPr lang="de-DE" u="sng" dirty="0" smtClean="0"/>
              <a:t>Regeln/Rituale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     -  </a:t>
            </a:r>
            <a:r>
              <a:rPr lang="de-DE" u="sng" dirty="0" smtClean="0"/>
              <a:t>Planführung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     - maximale </a:t>
            </a:r>
            <a:r>
              <a:rPr lang="de-DE" u="sng" dirty="0" smtClean="0"/>
              <a:t>Zeit 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         (je nach Lerngruppe bis zu 4 Stunden am Tag)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     - Möglichkeit </a:t>
            </a:r>
            <a:r>
              <a:rPr lang="de-DE" u="sng" dirty="0" smtClean="0"/>
              <a:t>jahrgangsübergreifenden Arbeitens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     - </a:t>
            </a:r>
            <a:r>
              <a:rPr lang="de-DE" u="sng" dirty="0" smtClean="0"/>
              <a:t>Visualisierungssystem</a:t>
            </a:r>
            <a:r>
              <a:rPr lang="de-DE" dirty="0" smtClean="0"/>
              <a:t>: 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        Wer befindet sich wo?</a:t>
            </a:r>
            <a:endParaRPr lang="de-DE" dirty="0"/>
          </a:p>
        </p:txBody>
      </p:sp>
      <p:pic>
        <p:nvPicPr>
          <p:cNvPr id="3074" name="Picture 2" descr="C:\Eigene Dateien\FOTOS SCHULE\Räume\P11103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187096"/>
            <a:ext cx="1508245" cy="113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Eigene Dateien\FOTOS SCHULE\Räume\P11103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610" y="5445873"/>
            <a:ext cx="970679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7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Die Lehrkräfte</a:t>
            </a:r>
            <a:endParaRPr lang="de-DE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>
                <a:solidFill>
                  <a:srgbClr val="002060"/>
                </a:solidFill>
                <a:latin typeface="Forte" panose="03060902040502070203" pitchFamily="66" charset="0"/>
              </a:rPr>
              <a:t>„Alle Kompetenzen aller Lehrer für alle Kinder“ </a:t>
            </a:r>
          </a:p>
          <a:p>
            <a:pPr marL="0" indent="0">
              <a:buNone/>
            </a:pPr>
            <a:r>
              <a:rPr lang="de-DE" dirty="0"/>
              <a:t>     </a:t>
            </a:r>
            <a:r>
              <a:rPr lang="de-DE" dirty="0" smtClean="0"/>
              <a:t>- im </a:t>
            </a:r>
            <a:r>
              <a:rPr lang="de-DE" u="sng" dirty="0"/>
              <a:t>Team</a:t>
            </a:r>
            <a:r>
              <a:rPr lang="de-DE" dirty="0"/>
              <a:t> entwickelte und nachhaltig   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       angelegte </a:t>
            </a:r>
            <a:r>
              <a:rPr lang="de-DE" u="sng" dirty="0" smtClean="0"/>
              <a:t>Systemverbindlichkeit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- </a:t>
            </a:r>
            <a:r>
              <a:rPr lang="de-DE" u="sng" dirty="0" smtClean="0"/>
              <a:t>diagnostische Kompetenzen </a:t>
            </a:r>
            <a:r>
              <a:rPr lang="de-DE" dirty="0" smtClean="0"/>
              <a:t>zum Lernstand 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- Fähigkeit zum Umgang mit </a:t>
            </a:r>
            <a:r>
              <a:rPr lang="de-DE" u="sng" dirty="0" smtClean="0"/>
              <a:t>heterogenen </a:t>
            </a:r>
          </a:p>
          <a:p>
            <a:pPr marL="0" indent="0">
              <a:buNone/>
            </a:pPr>
            <a:r>
              <a:rPr lang="de-DE" dirty="0" smtClean="0"/>
              <a:t>       </a:t>
            </a:r>
            <a:r>
              <a:rPr lang="de-DE" u="sng" dirty="0" smtClean="0"/>
              <a:t>Lernanforderungen</a:t>
            </a:r>
            <a:r>
              <a:rPr lang="de-DE" dirty="0" smtClean="0"/>
              <a:t> in Leistung und Inhalt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58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de-DE" b="1" dirty="0" smtClean="0">
                <a:solidFill>
                  <a:srgbClr val="002060"/>
                </a:solidFill>
                <a:latin typeface="Kids" panose="03050502040202020203" pitchFamily="66" charset="0"/>
              </a:rPr>
              <a:t/>
            </a:r>
            <a:br>
              <a:rPr lang="de-DE" b="1" dirty="0" smtClean="0">
                <a:solidFill>
                  <a:srgbClr val="002060"/>
                </a:solidFill>
                <a:latin typeface="Kids" panose="03050502040202020203" pitchFamily="66" charset="0"/>
              </a:rPr>
            </a:br>
            <a:r>
              <a:rPr lang="de-DE" b="1" dirty="0" smtClean="0">
                <a:solidFill>
                  <a:srgbClr val="002060"/>
                </a:solidFill>
                <a:latin typeface="Kids" panose="03050502040202020203" pitchFamily="66" charset="0"/>
              </a:rPr>
              <a:t>DIE FLEDERMAUSSCHULE</a:t>
            </a:r>
            <a:br>
              <a:rPr lang="de-DE" b="1" dirty="0" smtClean="0">
                <a:solidFill>
                  <a:srgbClr val="002060"/>
                </a:solidFill>
                <a:latin typeface="Kids" panose="03050502040202020203" pitchFamily="66" charset="0"/>
              </a:rPr>
            </a:br>
            <a:r>
              <a:rPr lang="de-DE" b="1" dirty="0" smtClean="0"/>
              <a:t>Schule mit Ganztagsangebot „Profil 1“</a:t>
            </a:r>
            <a:br>
              <a:rPr lang="de-DE" b="1" dirty="0" smtClean="0"/>
            </a:br>
            <a:endParaRPr lang="de-DE" b="1" dirty="0">
              <a:latin typeface="Arial Black" panose="020B0A04020102020204" pitchFamily="34" charset="0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1027" name="Picture 3" descr="C:\Eigene Dateien\FOTOS SCHULE\Schulgebäude\P10705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00808"/>
            <a:ext cx="5941305" cy="445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2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392696">
            <a:off x="429261" y="469275"/>
            <a:ext cx="8229600" cy="124078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de-DE" sz="3800" b="1" dirty="0" smtClean="0">
                <a:solidFill>
                  <a:srgbClr val="002060"/>
                </a:solidFill>
                <a:latin typeface="Kids" panose="03050502040202020203" pitchFamily="66" charset="0"/>
              </a:rPr>
              <a:t>„Den </a:t>
            </a:r>
            <a:r>
              <a:rPr lang="de-DE" sz="3800" b="1" dirty="0" err="1" smtClean="0">
                <a:solidFill>
                  <a:srgbClr val="002060"/>
                </a:solidFill>
                <a:latin typeface="Kids" panose="03050502040202020203" pitchFamily="66" charset="0"/>
              </a:rPr>
              <a:t>gaaaaanzen</a:t>
            </a:r>
            <a:r>
              <a:rPr lang="de-DE" sz="3800" b="1" dirty="0" smtClean="0">
                <a:solidFill>
                  <a:srgbClr val="002060"/>
                </a:solidFill>
                <a:latin typeface="Kids" panose="03050502040202020203" pitchFamily="66" charset="0"/>
              </a:rPr>
              <a:t> Tag Schule?“</a:t>
            </a:r>
            <a:endParaRPr lang="de-DE" sz="3800" b="1" dirty="0">
              <a:solidFill>
                <a:srgbClr val="002060"/>
              </a:solidFill>
              <a:latin typeface="Kids" panose="03050502040202020203" pitchFamily="66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         </a:t>
            </a:r>
            <a:r>
              <a:rPr lang="de-DE" sz="4000" b="1" dirty="0" smtClean="0">
                <a:solidFill>
                  <a:srgbClr val="002060"/>
                </a:solidFill>
              </a:rPr>
              <a:t>Ganztag ist nicht nur Betreuung!!!</a:t>
            </a:r>
          </a:p>
          <a:p>
            <a:pPr marL="0" indent="0">
              <a:buNone/>
            </a:pPr>
            <a:r>
              <a:rPr lang="de-DE" b="1" dirty="0">
                <a:solidFill>
                  <a:srgbClr val="0070C0"/>
                </a:solidFill>
              </a:rPr>
              <a:t>  </a:t>
            </a:r>
            <a:r>
              <a:rPr lang="de-DE" b="1" dirty="0" smtClean="0">
                <a:solidFill>
                  <a:srgbClr val="0070C0"/>
                </a:solidFill>
              </a:rPr>
              <a:t>Ganztag ist </a:t>
            </a:r>
            <a:r>
              <a:rPr lang="de-DE" b="1" i="1" u="sng" dirty="0">
                <a:solidFill>
                  <a:srgbClr val="0070C0"/>
                </a:solidFill>
              </a:rPr>
              <a:t>f</a:t>
            </a:r>
            <a:r>
              <a:rPr lang="de-DE" b="1" i="1" u="sng" dirty="0" smtClean="0">
                <a:solidFill>
                  <a:srgbClr val="0070C0"/>
                </a:solidFill>
              </a:rPr>
              <a:t>ordern, fördern und entwickeln…</a:t>
            </a:r>
          </a:p>
          <a:p>
            <a:pPr marL="0" indent="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… der umfassenden Erlebniswelt.</a:t>
            </a:r>
          </a:p>
          <a:p>
            <a:pPr marL="0" indent="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… der körperlich – organischen Gesundheit.</a:t>
            </a:r>
          </a:p>
          <a:p>
            <a:pPr marL="0" indent="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… der geistig – kognitiven Kompetenz.</a:t>
            </a:r>
          </a:p>
          <a:p>
            <a:pPr marL="0" indent="0">
              <a:buNone/>
            </a:pPr>
            <a:r>
              <a:rPr lang="de-DE" b="1" dirty="0" smtClean="0">
                <a:solidFill>
                  <a:srgbClr val="0070C0"/>
                </a:solidFill>
              </a:rPr>
              <a:t>… der sozialen – emotionalen Kompetenz.</a:t>
            </a:r>
          </a:p>
        </p:txBody>
      </p:sp>
    </p:spTree>
    <p:extLst>
      <p:ext uri="{BB962C8B-B14F-4D97-AF65-F5344CB8AC3E}">
        <p14:creationId xmlns:p14="http://schemas.microsoft.com/office/powerpoint/2010/main" val="168350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Kids" panose="03050502040202020203" pitchFamily="66" charset="0"/>
              </a:rPr>
              <a:t>Worum es geht….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Kids" panose="03050502040202020203" pitchFamily="66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de-DE" b="1" dirty="0" smtClean="0"/>
              <a:t>zusammen sein mit Gleichaltrigen</a:t>
            </a:r>
          </a:p>
          <a:p>
            <a:pPr>
              <a:buFontTx/>
              <a:buChar char="-"/>
            </a:pPr>
            <a:r>
              <a:rPr lang="de-DE" b="1" dirty="0"/>
              <a:t>e</a:t>
            </a:r>
            <a:r>
              <a:rPr lang="de-DE" b="1" dirty="0" smtClean="0"/>
              <a:t>igenständig die Welt im Umfeld entdecken</a:t>
            </a:r>
          </a:p>
          <a:p>
            <a:pPr>
              <a:buFontTx/>
              <a:buChar char="-"/>
            </a:pPr>
            <a:r>
              <a:rPr lang="de-DE" b="1" dirty="0" smtClean="0"/>
              <a:t>etwas tun, was man sich 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  selbst ausgedacht hat</a:t>
            </a:r>
          </a:p>
          <a:p>
            <a:pPr>
              <a:buFontTx/>
              <a:buChar char="-"/>
            </a:pPr>
            <a:r>
              <a:rPr lang="de-DE" b="1" dirty="0"/>
              <a:t>s</a:t>
            </a:r>
            <a:r>
              <a:rPr lang="de-DE" b="1" dirty="0" smtClean="0"/>
              <a:t>elber „groß“ sein</a:t>
            </a:r>
            <a:endParaRPr lang="de-DE" b="1" dirty="0"/>
          </a:p>
        </p:txBody>
      </p:sp>
      <p:pic>
        <p:nvPicPr>
          <p:cNvPr id="3074" name="Picture 2" descr="C:\Eigene Dateien\FOTOS SCHULE\OPLA\P10808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3475982" cy="260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77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FontTx/>
              <a:buChar char="-"/>
            </a:pPr>
            <a:r>
              <a:rPr lang="de-DE" b="1" dirty="0" smtClean="0"/>
              <a:t>Bewegung/Geschicklichkeit/Körpererfahrung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  entwickeln</a:t>
            </a:r>
          </a:p>
          <a:p>
            <a:pPr>
              <a:buFontTx/>
              <a:buChar char="-"/>
            </a:pPr>
            <a:r>
              <a:rPr lang="de-DE" b="1" dirty="0" smtClean="0"/>
              <a:t>sich ausprobieren</a:t>
            </a:r>
          </a:p>
          <a:p>
            <a:pPr>
              <a:buFontTx/>
              <a:buChar char="-"/>
            </a:pPr>
            <a:r>
              <a:rPr lang="de-DE" b="1" dirty="0" smtClean="0"/>
              <a:t>Spaß und Freude an 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  Spiel und Bewegung</a:t>
            </a:r>
          </a:p>
          <a:p>
            <a:pPr marL="0" indent="0">
              <a:buNone/>
            </a:pPr>
            <a:r>
              <a:rPr lang="de-DE" dirty="0" smtClean="0"/>
              <a:t> </a:t>
            </a:r>
          </a:p>
        </p:txBody>
      </p:sp>
      <p:pic>
        <p:nvPicPr>
          <p:cNvPr id="4098" name="Picture 2" descr="C:\Eigene Dateien\FOTOS SCHULE\OPLA\IMG_20150115_1505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81" y="2348880"/>
            <a:ext cx="2880320" cy="243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43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b="1" dirty="0" smtClean="0"/>
              <a:t> </a:t>
            </a:r>
          </a:p>
          <a:p>
            <a:pPr marL="0" indent="0">
              <a:buNone/>
            </a:pPr>
            <a:r>
              <a:rPr lang="de-DE" b="1" dirty="0" smtClean="0"/>
              <a:t>-  sich konzentrieren</a:t>
            </a:r>
          </a:p>
          <a:p>
            <a:pPr marL="0" indent="0">
              <a:buNone/>
            </a:pPr>
            <a:r>
              <a:rPr lang="de-DE" b="1" dirty="0" smtClean="0"/>
              <a:t> - Probleme lösen</a:t>
            </a:r>
          </a:p>
          <a:p>
            <a:pPr marL="0" indent="0">
              <a:buNone/>
            </a:pPr>
            <a:r>
              <a:rPr lang="de-DE" b="1" dirty="0" smtClean="0"/>
              <a:t> - vorausschauend planen</a:t>
            </a:r>
          </a:p>
          <a:p>
            <a:pPr marL="0" indent="0">
              <a:buNone/>
            </a:pPr>
            <a:r>
              <a:rPr lang="de-DE" b="1" dirty="0" smtClean="0"/>
              <a:t> - bereit sein zu lernen</a:t>
            </a:r>
          </a:p>
          <a:p>
            <a:pPr marL="0" indent="0">
              <a:buNone/>
            </a:pPr>
            <a:r>
              <a:rPr lang="de-DE" b="1" dirty="0" smtClean="0"/>
              <a:t> - sich begeistern lassen</a:t>
            </a:r>
          </a:p>
          <a:p>
            <a:pPr marL="0" indent="0">
              <a:buNone/>
            </a:pPr>
            <a:r>
              <a:rPr lang="de-DE" b="1" dirty="0" smtClean="0"/>
              <a:t> - initiieren und vorantreiben</a:t>
            </a:r>
          </a:p>
          <a:p>
            <a:pPr marL="0" indent="0">
              <a:buNone/>
            </a:pPr>
            <a:r>
              <a:rPr lang="de-DE" b="1" dirty="0" smtClean="0"/>
              <a:t> - beobachten und begleiten</a:t>
            </a:r>
            <a:endParaRPr lang="de-DE" b="1" dirty="0"/>
          </a:p>
        </p:txBody>
      </p:sp>
      <p:pic>
        <p:nvPicPr>
          <p:cNvPr id="6146" name="Picture 2" descr="C:\Eigene Dateien\FOTOS SCHULE\OPLA\P108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3764">
            <a:off x="6371990" y="390032"/>
            <a:ext cx="1844547" cy="245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Eigene Dateien\FOTOS SCHULE\OPLA\P10909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2880320" cy="163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Eigene Dateien\FOTOS SCHULE\OPLA\P10909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05" y="3397525"/>
            <a:ext cx="1805862" cy="240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13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DE" b="1" dirty="0" smtClean="0"/>
              <a:t>Angst und Frustrationen bewältigen</a:t>
            </a:r>
          </a:p>
          <a:p>
            <a:pPr>
              <a:buFontTx/>
              <a:buChar char="-"/>
            </a:pPr>
            <a:r>
              <a:rPr lang="de-DE" b="1" dirty="0" smtClean="0"/>
              <a:t>Lebendigkeit erleben  </a:t>
            </a:r>
          </a:p>
          <a:p>
            <a:pPr>
              <a:buFontTx/>
              <a:buChar char="-"/>
            </a:pPr>
            <a:r>
              <a:rPr lang="de-DE" b="1" dirty="0" smtClean="0"/>
              <a:t>Stress abbauen                  </a:t>
            </a:r>
          </a:p>
          <a:p>
            <a:pPr>
              <a:buFontTx/>
              <a:buChar char="-"/>
            </a:pPr>
            <a:r>
              <a:rPr lang="de-DE" b="1" dirty="0" smtClean="0"/>
              <a:t>Normen, Regeln und Werte leben und mitgestalten</a:t>
            </a:r>
          </a:p>
          <a:p>
            <a:pPr>
              <a:buFontTx/>
              <a:buChar char="-"/>
            </a:pPr>
            <a:r>
              <a:rPr lang="de-DE" b="1" dirty="0" smtClean="0"/>
              <a:t>Gruppengesetze entwickeln</a:t>
            </a:r>
          </a:p>
          <a:p>
            <a:pPr>
              <a:buFontTx/>
              <a:buChar char="-"/>
            </a:pPr>
            <a:r>
              <a:rPr lang="de-DE" b="1" dirty="0" smtClean="0"/>
              <a:t>Zugehörigkeit und Freundschaft erleben</a:t>
            </a:r>
          </a:p>
          <a:p>
            <a:pPr>
              <a:buFontTx/>
              <a:buChar char="-"/>
            </a:pPr>
            <a:r>
              <a:rPr lang="de-DE" b="1" dirty="0" smtClean="0"/>
              <a:t>mit „Feindschaft“ umgehen lernen</a:t>
            </a:r>
            <a:endParaRPr lang="de-DE" b="1" dirty="0"/>
          </a:p>
        </p:txBody>
      </p:sp>
      <p:pic>
        <p:nvPicPr>
          <p:cNvPr id="3075" name="Picture 3" descr="C:\Eigene Dateien\FOTOS SCHULE\OPLA\P10908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8434">
            <a:off x="7040269" y="2954774"/>
            <a:ext cx="1818274" cy="13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Eigene Dateien\FOTOS SCHULE\OPLA\IMG_20150113_154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76">
            <a:off x="6847308" y="4963469"/>
            <a:ext cx="1920776" cy="144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Eigene Dateien\FOTOS SCHULE\OPLA\P10909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9241">
            <a:off x="6935670" y="1248708"/>
            <a:ext cx="1885192" cy="141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7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764704"/>
            <a:ext cx="8229600" cy="532859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>
                <a:solidFill>
                  <a:srgbClr val="7030A0"/>
                </a:solidFill>
                <a:latin typeface="Kids" panose="03050502040202020203" pitchFamily="66" charset="0"/>
              </a:rPr>
              <a:t>„Wir </a:t>
            </a:r>
            <a:r>
              <a:rPr lang="de-DE" b="1" dirty="0">
                <a:solidFill>
                  <a:srgbClr val="7030A0"/>
                </a:solidFill>
                <a:latin typeface="Kids" panose="03050502040202020203" pitchFamily="66" charset="0"/>
              </a:rPr>
              <a:t>- Gefühl“ </a:t>
            </a:r>
            <a:r>
              <a:rPr lang="de-DE" b="1" dirty="0" smtClean="0">
                <a:solidFill>
                  <a:srgbClr val="7030A0"/>
                </a:solidFill>
                <a:latin typeface="Kids" panose="03050502040202020203" pitchFamily="66" charset="0"/>
              </a:rPr>
              <a:t>stärken</a:t>
            </a:r>
          </a:p>
          <a:p>
            <a:pPr marL="0" indent="0">
              <a:buNone/>
            </a:pPr>
            <a:r>
              <a:rPr lang="de-DE" dirty="0" smtClean="0"/>
              <a:t> </a:t>
            </a:r>
            <a:r>
              <a:rPr lang="de-DE" b="1" dirty="0" smtClean="0"/>
              <a:t>- konfliktfähig sein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- tolerant sein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- rücksichtsvoll sein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- einfühlend sein                           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- verantwortungsbewusst sein</a:t>
            </a:r>
          </a:p>
          <a:p>
            <a:pPr marL="0" indent="0">
              <a:buNone/>
            </a:pPr>
            <a:r>
              <a:rPr lang="de-DE" b="1" dirty="0" smtClean="0"/>
              <a:t> - teamfähig sein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                             </a:t>
            </a:r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pic>
        <p:nvPicPr>
          <p:cNvPr id="2051" name="Picture 3" descr="C:\Eigene Dateien\FOTOS SCHULE\OPLA\P10909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80728"/>
            <a:ext cx="307224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08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9"/>
            <a:ext cx="8147248" cy="49685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accent6"/>
                </a:solidFill>
                <a:latin typeface="Kids" panose="03050502040202020203" pitchFamily="66" charset="0"/>
              </a:rPr>
              <a:t>„Ich – Gefühl“ </a:t>
            </a:r>
            <a:r>
              <a:rPr lang="de-DE" b="1" dirty="0" smtClean="0">
                <a:solidFill>
                  <a:schemeClr val="accent6"/>
                </a:solidFill>
                <a:latin typeface="Kids" panose="03050502040202020203" pitchFamily="66" charset="0"/>
              </a:rPr>
              <a:t>stärken</a:t>
            </a:r>
          </a:p>
          <a:p>
            <a:pPr marL="0" indent="0">
              <a:buNone/>
            </a:pPr>
            <a:r>
              <a:rPr lang="de-DE" b="1" dirty="0" smtClean="0"/>
              <a:t>  </a:t>
            </a:r>
          </a:p>
          <a:p>
            <a:pPr marL="0" indent="0">
              <a:buNone/>
            </a:pPr>
            <a:r>
              <a:rPr lang="de-DE" b="1" dirty="0" smtClean="0"/>
              <a:t>  Ich bin selbständig!        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Ich vertraue mir!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Ich bin mir meiner Kompetenzen bewusst!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Ich kann mich beherrschen!</a:t>
            </a:r>
          </a:p>
          <a:p>
            <a:pPr marL="0" indent="0">
              <a:buNone/>
            </a:pPr>
            <a:r>
              <a:rPr lang="de-DE" b="1" dirty="0"/>
              <a:t> </a:t>
            </a:r>
            <a:r>
              <a:rPr lang="de-DE" b="1" dirty="0" smtClean="0"/>
              <a:t> Ich habe eine Wirkung auf andere! </a:t>
            </a:r>
          </a:p>
        </p:txBody>
      </p:sp>
      <p:pic>
        <p:nvPicPr>
          <p:cNvPr id="1026" name="Picture 2" descr="C:\Eigene Dateien\FOTOS SCHULE\OPLA\IMG_20141016_1357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9375">
            <a:off x="5521267" y="881547"/>
            <a:ext cx="2610004" cy="195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3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Bildschirmpräsentation (4:3)</PresentationFormat>
  <Paragraphs>90</Paragraphs>
  <Slides>12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Cooper Black</vt:lpstr>
      <vt:lpstr>Forte</vt:lpstr>
      <vt:lpstr>Kids</vt:lpstr>
      <vt:lpstr>Larissa</vt:lpstr>
      <vt:lpstr>Schulprofilschwerpunkte:</vt:lpstr>
      <vt:lpstr>Lernräume im Gebäude  innen und außen:</vt:lpstr>
      <vt:lpstr>Lernräume in Zeit und Didaktik:</vt:lpstr>
      <vt:lpstr>Die Lehrkräfte</vt:lpstr>
      <vt:lpstr> DIE FLEDERMAUSSCHULE Schule mit Ganztagsangebot „Profil 1“ </vt:lpstr>
      <vt:lpstr>„Den gaaaaanzen Tag Schule?“</vt:lpstr>
      <vt:lpstr>Worum es geht….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FLEDERMAUSSCHULE Schule mit Ganztagsangebot „Profil 1“</dc:title>
  <dc:creator>Hanne Schulz</dc:creator>
  <cp:lastModifiedBy>Melanie Ressel</cp:lastModifiedBy>
  <cp:revision>90</cp:revision>
  <dcterms:created xsi:type="dcterms:W3CDTF">2015-01-26T16:06:39Z</dcterms:created>
  <dcterms:modified xsi:type="dcterms:W3CDTF">2019-01-04T16:20:09Z</dcterms:modified>
</cp:coreProperties>
</file>